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92" r:id="rId6"/>
    <p:sldId id="293" r:id="rId7"/>
    <p:sldId id="260" r:id="rId8"/>
    <p:sldId id="261" r:id="rId9"/>
    <p:sldId id="262" r:id="rId10"/>
    <p:sldId id="280" r:id="rId11"/>
    <p:sldId id="281" r:id="rId12"/>
    <p:sldId id="287" r:id="rId13"/>
    <p:sldId id="288" r:id="rId14"/>
    <p:sldId id="289" r:id="rId15"/>
    <p:sldId id="294" r:id="rId16"/>
    <p:sldId id="263" r:id="rId17"/>
  </p:sldIdLst>
  <p:sldSz cx="9144000" cy="5143500" type="screen16x9"/>
  <p:notesSz cx="6858000" cy="9144000"/>
  <p:embeddedFontLst>
    <p:embeddedFont>
      <p:font typeface="Arial Unicode MS" panose="020B0604020202020204" charset="-128"/>
      <p:regular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  <p:embeddedFont>
      <p:font typeface="Cambria Math" panose="02040503050406030204" pitchFamily="18" charset="0"/>
      <p:regular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1212"/>
    <a:srgbClr val="F8B802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29" autoAdjust="0"/>
    <p:restoredTop sz="94660"/>
  </p:normalViewPr>
  <p:slideViewPr>
    <p:cSldViewPr snapToGrid="0">
      <p:cViewPr varScale="1">
        <p:scale>
          <a:sx n="134" d="100"/>
          <a:sy n="134" d="100"/>
        </p:scale>
        <p:origin x="92" y="3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357400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3962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97783b93d_1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97783b93d_1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897783b93d_0_18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897783b93d_0_18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97783b93d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97783b93d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97783b93d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97783b93d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897783b93d_1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897783b93d_1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897783b93d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897783b93d_1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 better word for hand-designed codebook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897783b93d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897783b93d_1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89b5508895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9" name="Google Shape;319;g89b5508895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89b550889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89b550889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6682E-30B4-45A8-AA48-8A4390C7C1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94B015-1967-47D4-9EF0-368352EA4B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91580A-8ED8-4BD4-ABBA-3C58D837E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24B8-2FA6-4BE6-8B6F-B01F4721A423}" type="datetimeFigureOut">
              <a:rPr lang="en-US" smtClean="0"/>
              <a:t>11-Jul-21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5D069-BF80-4B6D-B3F1-1E2C6CC5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30DB58-27BC-44DF-A450-BC960C6D8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86408660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8600C-C087-4A3B-94FF-19C70DDCF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4F3A9-40D6-4CAF-9059-64A340DF56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A3E70E-E082-4794-A28A-F3CD98DBB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24B8-2FA6-4BE6-8B6F-B01F4721A423}" type="datetimeFigureOut">
              <a:rPr lang="en-US" smtClean="0"/>
              <a:t>11-Jul-21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750A3-045D-458F-A28E-DCE8F83EF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A4545B-6AEE-47C0-ADDB-8E8E6163F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9352552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6CA0E4-6295-44BC-831C-CC77006964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411864-7D84-4E08-9FBF-3B5807DC2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96A710-5603-4FE1-BB1F-507DA8BEE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24B8-2FA6-4BE6-8B6F-B01F4721A423}" type="datetimeFigureOut">
              <a:rPr lang="en-US" smtClean="0"/>
              <a:t>11-Jul-21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AFC00-625B-4249-A128-E804DAF0D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4528B0-4E70-480E-B7BE-DFE965D03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322932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569057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Arial"/>
              <a:buNone/>
              <a:defRPr sz="26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75565" y="1226206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  <a:defRPr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11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111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■"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111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111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11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■"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●"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Arial"/>
              <a:buChar char="○"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lvl="8" indent="-311150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300"/>
              <a:buFont typeface="Arial"/>
              <a:buChar char="■"/>
              <a:defRPr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7869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A68FF2-ECE8-410E-84A8-E84F89996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FF922-D13E-493B-8B13-8D2DBA809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E59CF3-9A0C-4F06-B92E-B89637A65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24B8-2FA6-4BE6-8B6F-B01F4721A423}" type="datetimeFigureOut">
              <a:rPr lang="en-US" smtClean="0"/>
              <a:t>11-Jul-21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CC9387-5C69-4B63-9CC3-DCF99F7D5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DB6965-C416-40A6-B3D2-C93998168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21634965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53311-5001-4320-A440-EB4B4075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DC05A-E8DB-44AF-9C72-02A18164D6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21496-46BC-42EC-8767-F9350A22A2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24B8-2FA6-4BE6-8B6F-B01F4721A423}" type="datetimeFigureOut">
              <a:rPr lang="en-US" smtClean="0"/>
              <a:t>11-Jul-21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E085C8-0BB0-43B4-9620-D04CCB13C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97508-1522-4177-B66D-9A0B1FCF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3406315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99F40-D7C8-4C69-8E8D-43ADA0844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1B0BA6-9644-43C0-9475-BB19213791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0FF07-1DBB-48D7-B7C4-4C32DD0EFA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FB6CD2-4E80-49CB-8EE5-D1D52B9AD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24B8-2FA6-4BE6-8B6F-B01F4721A423}" type="datetimeFigureOut">
              <a:rPr lang="en-US" smtClean="0"/>
              <a:t>11-Jul-21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EB2633-D0A3-4FAD-A430-7516761C7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615BC4-97F0-4E34-AA20-294FC45F8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06462181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92783-4D93-499D-9A76-EFB41F1E51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10A18-FEC7-4FE0-A9A4-AE96B00D4B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EE6E5F-1D5A-48FB-8DC3-A4263B4286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FE9ED2-5D63-4094-BC84-C269864B4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065E310-00AF-4375-BB4A-E3749BF4C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4B0D47-0C1A-43DC-ABDC-DE5D86776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24B8-2FA6-4BE6-8B6F-B01F4721A423}" type="datetimeFigureOut">
              <a:rPr lang="en-US" smtClean="0"/>
              <a:t>11-Jul-21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17ECBD-ED10-46E7-8A76-E59C8E1D3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4CADD2-C19C-43F5-A784-5B77E0C2C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5464970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A92B2-491D-403F-8382-08FA3C3CC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12ADAE-C8C6-4BCA-8FAA-DE2C68D13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24B8-2FA6-4BE6-8B6F-B01F4721A423}" type="datetimeFigureOut">
              <a:rPr lang="en-US" smtClean="0"/>
              <a:t>11-Jul-21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7CF4CD-B0A9-4B41-AD87-17679AE25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5EAC75-3905-49F2-A702-353677172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57485875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C6393C-5ED9-4DF9-B370-8C8B4EF99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24B8-2FA6-4BE6-8B6F-B01F4721A423}" type="datetimeFigureOut">
              <a:rPr lang="en-US" smtClean="0"/>
              <a:t>11-Jul-21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BE3B43-154F-4935-8C31-976FFE6CA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DCCCAC-E36D-471F-ADAC-4F9588D6B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8588823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92AD5-4821-4245-8349-3AE10B556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851722-A890-45E1-B3B5-1098126CD3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1A04C-D5B7-4CFF-95C8-0D1A63EEB6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427572-7B28-4181-84EC-540854E5CA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24B8-2FA6-4BE6-8B6F-B01F4721A423}" type="datetimeFigureOut">
              <a:rPr lang="en-US" smtClean="0"/>
              <a:t>11-Jul-21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53807B-BD6A-48BA-A8F2-1B90F5594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C01D96-68F4-4ACD-8749-E32958B23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31607902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0BE8-D477-429D-B9C0-A355F96359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460F30-3C24-46E8-9729-F438905C75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9FD25C-60FE-47FA-899A-EA7D1DF14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09BFCB-BA58-4859-8B81-4808DD4EC2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624B8-2FA6-4BE6-8B6F-B01F4721A423}" type="datetimeFigureOut">
              <a:rPr lang="en-US" smtClean="0"/>
              <a:t>11-Jul-21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F36DB4-F02C-40C5-96B5-FF20CBE2C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7ED383-15AA-4C9C-9343-5EE438D9E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3980435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94167D-40FD-4D52-B513-6E98B58CE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B0B35C-4E6E-4FF6-B9F6-3855832333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5148F-8D1B-468E-B1EB-746E104020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624B8-2FA6-4BE6-8B6F-B01F4721A423}" type="datetimeFigureOut">
              <a:rPr lang="en-US" smtClean="0"/>
              <a:t>11-Jul-21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D52432-940A-48FE-89DC-7A2D34F955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6D8EC-156E-417A-AC55-B32F2F49B9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8021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github.com/ekagra-ranjan/Auto-SCMA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2" name="Rectangle 141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243445" y="638637"/>
            <a:ext cx="5165765" cy="224356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algn="l" defTabSz="914400">
              <a:spcAft>
                <a:spcPts val="0"/>
              </a:spcAft>
            </a:pPr>
            <a:r>
              <a:rPr lang="en-US" sz="2400" b="1" i="0" u="none" strike="noStrike" kern="1200" dirty="0"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+mj-ea"/>
                <a:cs typeface="+mj-cs"/>
              </a:rPr>
              <a:t>Auto-SCMA</a:t>
            </a:r>
            <a:r>
              <a:rPr lang="en-US" sz="2400" b="1" i="0" u="none" strike="noStrike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: Learning Codebook for Sparse Code Multiple Access using Machine Learning</a:t>
            </a:r>
            <a:br>
              <a:rPr lang="en-US" sz="2400" b="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en-US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194487" y="4057638"/>
            <a:ext cx="5547231" cy="1622663"/>
          </a:xfrm>
          <a:prstGeom prst="rect">
            <a:avLst/>
          </a:prstGeom>
        </p:spPr>
        <p:txBody>
          <a:bodyPr spcFirstLastPara="1" vert="horz" lIns="91440" tIns="45720" rIns="91440" bIns="45720" rtlCol="0" anchor="t" anchorCtr="0">
            <a:normAutofit/>
          </a:bodyPr>
          <a:lstStyle/>
          <a:p>
            <a:pPr algn="l" defTabSz="914400">
              <a:spcBef>
                <a:spcPts val="1000"/>
              </a:spcBef>
              <a:spcAft>
                <a:spcPts val="0"/>
              </a:spcAft>
            </a:pPr>
            <a:r>
              <a:rPr lang="en-US" sz="1700" b="0" i="0" u="none" strike="noStrike" kern="12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Ekagra Ranjan*, </a:t>
            </a:r>
            <a:r>
              <a:rPr lang="en-US" sz="1700" b="0" i="0" u="none" strike="noStrike" kern="1200" dirty="0" err="1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Ameya</a:t>
            </a:r>
            <a:r>
              <a:rPr lang="en-US" sz="1700" b="0" i="0" u="none" strike="noStrike" kern="12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 Vikram*, Dr. A. Rajesh, Prof. P.K Bora</a:t>
            </a:r>
            <a:endParaRPr lang="en-US" sz="1700" b="0" kern="1200" dirty="0">
              <a:solidFill>
                <a:schemeClr val="accent1">
                  <a:lumMod val="50000"/>
                </a:schemeClr>
              </a:solidFill>
              <a:effectLst/>
              <a:latin typeface="+mn-lt"/>
              <a:ea typeface="+mn-ea"/>
              <a:cs typeface="+mn-cs"/>
            </a:endParaRPr>
          </a:p>
          <a:p>
            <a:pPr algn="l" defTabSz="914400">
              <a:spcBef>
                <a:spcPts val="1000"/>
              </a:spcBef>
            </a:pPr>
            <a:br>
              <a:rPr lang="en-US" sz="1700" b="0" kern="1200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</a:br>
            <a:endParaRPr lang="en-US" sz="1700" kern="1200" dirty="0">
              <a:solidFill>
                <a:schemeClr val="accent1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32777" y="638638"/>
            <a:ext cx="4638605" cy="3866225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098" name="Picture 2" descr="Logo&#10;&#10;Description automatically generated">
            <a:extLst>
              <a:ext uri="{FF2B5EF4-FFF2-40B4-BE49-F238E27FC236}">
                <a16:creationId xmlns:a16="http://schemas.microsoft.com/office/drawing/2014/main" id="{64FAAAE2-A3DE-4FCE-A05B-1C82057D49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60692" y="1596980"/>
            <a:ext cx="2388870" cy="2413000"/>
          </a:xfrm>
          <a:prstGeom prst="rect">
            <a:avLst/>
          </a:prstGeom>
          <a:noFill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2E6924-060E-4D94-A23D-B34FD0ACC697}"/>
              </a:ext>
            </a:extLst>
          </p:cNvPr>
          <p:cNvSpPr txBox="1"/>
          <p:nvPr/>
        </p:nvSpPr>
        <p:spPr>
          <a:xfrm>
            <a:off x="110137" y="123893"/>
            <a:ext cx="776703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600"/>
              </a:spcAft>
            </a:pPr>
            <a:r>
              <a:rPr lang="en-US" sz="1400" b="1" i="0" u="none" strike="noStrike" dirty="0">
                <a:solidFill>
                  <a:srgbClr val="000000"/>
                </a:solidFill>
                <a:effectLst/>
                <a:latin typeface="Lato" panose="020B0604020202020204" charset="0"/>
              </a:rPr>
              <a:t>Indian Institute Of Technology Guwahati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Lato" panose="020B0604020202020204" charset="0"/>
              </a:rPr>
              <a:t> | Department of Electronics and Electrical Engineering</a:t>
            </a:r>
            <a:endParaRPr lang="en-US" b="0">
              <a:effectLst/>
            </a:endParaRPr>
          </a:p>
          <a:p>
            <a:pPr>
              <a:spcAft>
                <a:spcPts val="600"/>
              </a:spcAft>
            </a:pPr>
            <a:br>
              <a:rPr lang="en-US" dirty="0"/>
            </a:b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7"/>
          <p:cNvSpPr txBox="1">
            <a:spLocks noGrp="1"/>
          </p:cNvSpPr>
          <p:nvPr>
            <p:ph type="body" idx="1"/>
          </p:nvPr>
        </p:nvSpPr>
        <p:spPr>
          <a:xfrm>
            <a:off x="2233850" y="1510525"/>
            <a:ext cx="3991800" cy="81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</a:rPr>
              <a:t>     Auto-SCMA</a:t>
            </a:r>
          </a:p>
          <a:p>
            <a:pPr marL="0" lvl="0" indent="0" algn="just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</a:rPr>
              <a:t>           (Automatic SCMA)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8"/>
          <p:cNvSpPr txBox="1">
            <a:spLocks noGrp="1"/>
          </p:cNvSpPr>
          <p:nvPr>
            <p:ph type="title"/>
          </p:nvPr>
        </p:nvSpPr>
        <p:spPr>
          <a:xfrm>
            <a:off x="391312" y="6899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>
                    <a:lumMod val="50000"/>
                  </a:schemeClr>
                </a:solidFill>
              </a:rPr>
              <a:t>Auto-SCMA: Motivation</a:t>
            </a:r>
            <a:endParaRPr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2CCF3F-EB2C-422E-B970-1BE8BAA590C1}"/>
              </a:ext>
            </a:extLst>
          </p:cNvPr>
          <p:cNvSpPr txBox="1"/>
          <p:nvPr/>
        </p:nvSpPr>
        <p:spPr>
          <a:xfrm>
            <a:off x="138113" y="770883"/>
            <a:ext cx="88201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Problems: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Current Machine Learning based decoders perform better than MPA on AWGN channel but </a:t>
            </a:r>
            <a:r>
              <a:rPr lang="en-US" sz="2000" b="1" dirty="0">
                <a:solidFill>
                  <a:srgbClr val="B61212"/>
                </a:solidFill>
              </a:rPr>
              <a:t>fail to generalize on Rayleigh fading channel</a:t>
            </a:r>
            <a:r>
              <a:rPr lang="en-US" sz="20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MPA works effectively on Rayleigh fading channel but </a:t>
            </a:r>
            <a:r>
              <a:rPr lang="en-US" sz="2000" b="1" dirty="0">
                <a:solidFill>
                  <a:srgbClr val="B61212"/>
                </a:solidFill>
              </a:rPr>
              <a:t>needs hand-crafted codebook</a:t>
            </a:r>
            <a:endParaRPr lang="en-US" sz="2000" dirty="0"/>
          </a:p>
          <a:p>
            <a:endParaRPr lang="en-US" sz="2000" dirty="0"/>
          </a:p>
          <a:p>
            <a:r>
              <a:rPr lang="en-US" sz="2000" b="1" dirty="0"/>
              <a:t>Proposed Solution (Auto-SCMA):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Uses MPA decoder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Based on crucial observation that all the operations in MPA are </a:t>
            </a:r>
            <a:r>
              <a:rPr lang="en-US" sz="2000" b="1" dirty="0"/>
              <a:t>differentiable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Uses gradient descent algorithm to obtain a codebook with MPA decoder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Works on Rayleigh fading channel</a:t>
            </a:r>
            <a:r>
              <a:rPr lang="en-US" sz="2000" dirty="0"/>
              <a:t> while 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learning the codebook automatically</a:t>
            </a:r>
            <a:r>
              <a:rPr lang="en-US" sz="2000" dirty="0"/>
              <a:t> from data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600" y="78519"/>
            <a:ext cx="7688700" cy="535200"/>
          </a:xfrm>
        </p:spPr>
        <p:txBody>
          <a:bodyPr/>
          <a:lstStyle/>
          <a:p>
            <a:r>
              <a:rPr lang="en-IN" b="1" dirty="0">
                <a:solidFill>
                  <a:schemeClr val="accent1">
                    <a:lumMod val="50000"/>
                  </a:schemeClr>
                </a:solidFill>
              </a:rPr>
              <a:t>Auto-SCMA: Forward Pass / Inference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88" y="613719"/>
            <a:ext cx="7824568" cy="4429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78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7025" y="68995"/>
            <a:ext cx="7688700" cy="535200"/>
          </a:xfrm>
        </p:spPr>
        <p:txBody>
          <a:bodyPr/>
          <a:lstStyle/>
          <a:p>
            <a:r>
              <a:rPr lang="en-IN" b="1" dirty="0">
                <a:solidFill>
                  <a:schemeClr val="accent1">
                    <a:lumMod val="50000"/>
                  </a:schemeClr>
                </a:solidFill>
              </a:rPr>
              <a:t>Auto-SCMA: Backward Pass</a:t>
            </a:r>
            <a:br>
              <a:rPr lang="en-IN" b="1" dirty="0">
                <a:solidFill>
                  <a:schemeClr val="accent1">
                    <a:lumMod val="50000"/>
                  </a:schemeClr>
                </a:solidFill>
              </a:rPr>
            </a:br>
            <a:endParaRPr lang="en-IN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0" t="9014" r="29155" b="5102"/>
          <a:stretch/>
        </p:blipFill>
        <p:spPr>
          <a:xfrm>
            <a:off x="306854" y="974769"/>
            <a:ext cx="2691120" cy="31939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034" y="1061123"/>
            <a:ext cx="5845897" cy="31076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8036" y="4364521"/>
            <a:ext cx="20863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Loss Calculation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24048" y="4445870"/>
            <a:ext cx="32519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200" b="1" dirty="0"/>
              <a:t>Codebook Update using Gradient Descent</a:t>
            </a:r>
          </a:p>
        </p:txBody>
      </p:sp>
    </p:spTree>
    <p:extLst>
      <p:ext uri="{BB962C8B-B14F-4D97-AF65-F5344CB8AC3E}">
        <p14:creationId xmlns:p14="http://schemas.microsoft.com/office/powerpoint/2010/main" val="1825489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300" y="79802"/>
            <a:ext cx="7688700" cy="535200"/>
          </a:xfrm>
        </p:spPr>
        <p:txBody>
          <a:bodyPr/>
          <a:lstStyle/>
          <a:p>
            <a:r>
              <a:rPr lang="en-IN" b="1" dirty="0">
                <a:solidFill>
                  <a:schemeClr val="accent1">
                    <a:lumMod val="50000"/>
                  </a:schemeClr>
                </a:solidFill>
              </a:rPr>
              <a:t>Auto-SCMA: Results </a:t>
            </a:r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(AWGN Channel)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C63494-91D3-43EA-971E-596258AF7018}"/>
                  </a:ext>
                </a:extLst>
              </p:cNvPr>
              <p:cNvSpPr txBox="1"/>
              <p:nvPr/>
            </p:nvSpPr>
            <p:spPr>
              <a:xfrm>
                <a:off x="5702462" y="1386751"/>
                <a:ext cx="3378746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000" dirty="0">
                    <a:solidFill>
                      <a:schemeClr val="tx1"/>
                    </a:solidFill>
                  </a:rPr>
                  <a:t>Auto-SCMA outperforms all methods on AWGN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000" dirty="0">
                    <a:solidFill>
                      <a:schemeClr val="tx1"/>
                    </a:solidFill>
                  </a:rPr>
                  <a:t>MPA based methods run for 3 iterations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000" dirty="0">
                    <a:solidFill>
                      <a:schemeClr val="tx1"/>
                    </a:solidFill>
                  </a:rPr>
                  <a:t>Learned codebook from Auto-SCMA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IN" sz="2000" b="0" i="1" baseline="30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IN" sz="2000" dirty="0">
                    <a:solidFill>
                      <a:schemeClr val="tx1"/>
                    </a:solidFill>
                  </a:rPr>
                  <a:t> beats Maximum Likelihood decoder </a:t>
                </a:r>
                <a14:m>
                  <m:oMath xmlns:m="http://schemas.openxmlformats.org/officeDocument/2006/math">
                    <m:r>
                      <a:rPr lang="en-IN" sz="2000" i="1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IN" sz="2000" b="0" i="1" baseline="30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e>
                    </m:d>
                  </m:oMath>
                </a14:m>
                <a:r>
                  <a:rPr lang="en-IN" sz="2000" dirty="0">
                    <a:solidFill>
                      <a:schemeClr val="tx1"/>
                    </a:solidFill>
                  </a:rPr>
                  <a:t> based on hand-crafted codebook.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C63494-91D3-43EA-971E-596258AF7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462" y="1386751"/>
                <a:ext cx="3378746" cy="3170099"/>
              </a:xfrm>
              <a:prstGeom prst="rect">
                <a:avLst/>
              </a:prstGeom>
              <a:blipFill>
                <a:blip r:embed="rId2"/>
                <a:stretch>
                  <a:fillRect l="-1622" t="-960" r="-19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 descr="Chart, line chart&#10;&#10;Description automatically generated">
            <a:extLst>
              <a:ext uri="{FF2B5EF4-FFF2-40B4-BE49-F238E27FC236}">
                <a16:creationId xmlns:a16="http://schemas.microsoft.com/office/drawing/2014/main" id="{607B183F-1692-4A0B-A37A-08F165DD0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8213"/>
            <a:ext cx="5756427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854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300" y="79802"/>
            <a:ext cx="7688700" cy="535200"/>
          </a:xfrm>
        </p:spPr>
        <p:txBody>
          <a:bodyPr/>
          <a:lstStyle/>
          <a:p>
            <a:r>
              <a:rPr lang="en-IN" b="1" dirty="0">
                <a:solidFill>
                  <a:schemeClr val="accent1">
                    <a:lumMod val="50000"/>
                  </a:schemeClr>
                </a:solidFill>
              </a:rPr>
              <a:t>Auto-SCMA: Results </a:t>
            </a:r>
            <a:r>
              <a:rPr lang="en-IN" dirty="0">
                <a:solidFill>
                  <a:schemeClr val="accent1">
                    <a:lumMod val="50000"/>
                  </a:schemeClr>
                </a:solidFill>
              </a:rPr>
              <a:t>(Rayleigh fading Channel)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C63494-91D3-43EA-971E-596258AF7018}"/>
                  </a:ext>
                </a:extLst>
              </p:cNvPr>
              <p:cNvSpPr txBox="1"/>
              <p:nvPr/>
            </p:nvSpPr>
            <p:spPr>
              <a:xfrm>
                <a:off x="5702462" y="1381988"/>
                <a:ext cx="3378746" cy="31700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000" dirty="0">
                    <a:solidFill>
                      <a:schemeClr val="tx1"/>
                    </a:solidFill>
                  </a:rPr>
                  <a:t>Auto-SCMA outperforms all methods on Rayleigh fading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000" dirty="0">
                    <a:solidFill>
                      <a:schemeClr val="tx1"/>
                    </a:solidFill>
                  </a:rPr>
                  <a:t>MPA based methods run for 3 iterations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IN" sz="2000" dirty="0">
                    <a:solidFill>
                      <a:schemeClr val="tx1"/>
                    </a:solidFill>
                  </a:rPr>
                  <a:t>Learned codebook from Auto-SCMA </a:t>
                </a:r>
                <a14:m>
                  <m:oMath xmlns:m="http://schemas.openxmlformats.org/officeDocument/2006/math">
                    <m:r>
                      <a:rPr lang="en-IN" sz="2000" b="0" i="1" smtClean="0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IN" sz="20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IN" sz="2000" b="0" i="1" baseline="30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</m:d>
                  </m:oMath>
                </a14:m>
                <a:r>
                  <a:rPr lang="en-IN" sz="2000" dirty="0">
                    <a:solidFill>
                      <a:schemeClr val="tx1"/>
                    </a:solidFill>
                  </a:rPr>
                  <a:t> beats Maximum Likelihood decoder </a:t>
                </a:r>
                <a14:m>
                  <m:oMath xmlns:m="http://schemas.openxmlformats.org/officeDocument/2006/math">
                    <m:r>
                      <a:rPr lang="en-IN" sz="2000" i="1">
                        <a:solidFill>
                          <a:schemeClr val="tx1"/>
                        </a:solidFill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IN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20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𝑀</m:t>
                        </m:r>
                        <m:r>
                          <a:rPr lang="en-IN" sz="2000" b="0" i="1" baseline="3000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6</m:t>
                        </m:r>
                      </m:e>
                    </m:d>
                  </m:oMath>
                </a14:m>
                <a:r>
                  <a:rPr lang="en-IN" sz="2000" dirty="0">
                    <a:solidFill>
                      <a:schemeClr val="tx1"/>
                    </a:solidFill>
                  </a:rPr>
                  <a:t> based on hand-crafted codebook.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DC63494-91D3-43EA-971E-596258AF70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2462" y="1381988"/>
                <a:ext cx="3378746" cy="3170099"/>
              </a:xfrm>
              <a:prstGeom prst="rect">
                <a:avLst/>
              </a:prstGeom>
              <a:blipFill>
                <a:blip r:embed="rId2"/>
                <a:stretch>
                  <a:fillRect l="-1622" t="-1154" r="-28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Chart, line chart&#10;&#10;Description automatically generated">
            <a:extLst>
              <a:ext uri="{FF2B5EF4-FFF2-40B4-BE49-F238E27FC236}">
                <a16:creationId xmlns:a16="http://schemas.microsoft.com/office/drawing/2014/main" id="{DEE21652-8EA8-40EC-AC89-CA74FDA353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65985"/>
            <a:ext cx="5755117" cy="405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95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0"/>
          <p:cNvSpPr txBox="1">
            <a:spLocks noGrp="1"/>
          </p:cNvSpPr>
          <p:nvPr>
            <p:ph type="title"/>
          </p:nvPr>
        </p:nvSpPr>
        <p:spPr>
          <a:xfrm>
            <a:off x="405600" y="59469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>
                    <a:lumMod val="50000"/>
                  </a:schemeClr>
                </a:solidFill>
              </a:rPr>
              <a:t>Summary</a:t>
            </a:r>
            <a:endParaRPr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4E75DD-1C19-4265-A07F-CB8F2141425C}"/>
              </a:ext>
            </a:extLst>
          </p:cNvPr>
          <p:cNvSpPr txBox="1"/>
          <p:nvPr/>
        </p:nvSpPr>
        <p:spPr>
          <a:xfrm>
            <a:off x="190500" y="800188"/>
            <a:ext cx="86439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Learns an effective codebook automatically from data using gradient descent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Generalizes on both AWGN and Rayleigh fading channels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Improves the conventional SCMA without increasing the runtime 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Zero human effort in code book designing for arbitrary system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Outperforms ML-decoder when the codebook was hand-crafted</a:t>
            </a: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C2F23629-AA76-40A6-834A-7805CC842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80" y="2583394"/>
            <a:ext cx="3229233" cy="2346781"/>
          </a:xfrm>
          <a:prstGeom prst="rect">
            <a:avLst/>
          </a:prstGeom>
        </p:spPr>
      </p:pic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E0D45355-4CA4-420B-8D9F-9461D361C6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903" y="2658416"/>
            <a:ext cx="1386339" cy="13863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D68970C-24E7-4A53-92ED-142E1E99C456}"/>
              </a:ext>
            </a:extLst>
          </p:cNvPr>
          <p:cNvSpPr txBox="1"/>
          <p:nvPr/>
        </p:nvSpPr>
        <p:spPr>
          <a:xfrm>
            <a:off x="5005569" y="4255036"/>
            <a:ext cx="42269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Code will be available soon on </a:t>
            </a:r>
            <a:r>
              <a:rPr lang="en-US" dirty="0">
                <a:hlinkClick r:id="rId5"/>
              </a:rPr>
              <a:t>github.com/ekagra-ranjan/Auto-SCMA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4"/>
          <p:cNvSpPr txBox="1"/>
          <p:nvPr/>
        </p:nvSpPr>
        <p:spPr>
          <a:xfrm>
            <a:off x="243068" y="677119"/>
            <a:ext cx="8606482" cy="4078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/>
              <a:t>Mobile communication multiple access techniques: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 b="1" dirty="0"/>
              <a:t>Orthogonal Multiple Access Techniques, e.g., CDMA, OFDMA</a:t>
            </a:r>
            <a:r>
              <a:rPr lang="en-US" sz="2000" dirty="0"/>
              <a:t>: </a:t>
            </a:r>
          </a:p>
          <a:p>
            <a:pPr marL="914400" lvl="1" indent="-311150">
              <a:buSzPts val="1300"/>
              <a:buFontTx/>
              <a:buChar char="○"/>
            </a:pPr>
            <a:r>
              <a:rPr lang="en-US" sz="2000" dirty="0"/>
              <a:t>Number of users &lt;= number of orthogonal resources</a:t>
            </a: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2000" dirty="0"/>
              <a:t>Orthogonal allocation of resources to each user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 b="1" dirty="0"/>
              <a:t>Non-Orthogonal Multiple Access Techniques, e.g., LDS, SCMA</a:t>
            </a: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2000" dirty="0"/>
              <a:t>Number of users &gt; number of orthogonal resources</a:t>
            </a: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-US" sz="2000" dirty="0"/>
              <a:t>No constraint of orthogonality</a:t>
            </a:r>
            <a:br>
              <a:rPr lang="en-US" sz="2000" dirty="0"/>
            </a:b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Sparse Code Multiple Access (SCMA):</a:t>
            </a:r>
            <a:r>
              <a:rPr lang="en-US" sz="2000" dirty="0"/>
              <a:t> 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-US" sz="2000" dirty="0"/>
              <a:t>Makes use of sparsity of resource allocation to users to enable a </a:t>
            </a:r>
            <a:r>
              <a:rPr lang="en-US" sz="2000" b="1" dirty="0"/>
              <a:t>Message Passing Algorithm (MPA) decoder</a:t>
            </a:r>
            <a:r>
              <a:rPr lang="en-US" sz="2000" dirty="0"/>
              <a:t> of feasible complexity at the receiver.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/>
          </a:p>
        </p:txBody>
      </p:sp>
      <p:sp>
        <p:nvSpPr>
          <p:cNvPr id="93" name="Google Shape;93;p14"/>
          <p:cNvSpPr txBox="1"/>
          <p:nvPr/>
        </p:nvSpPr>
        <p:spPr>
          <a:xfrm>
            <a:off x="455024" y="9525"/>
            <a:ext cx="7163700" cy="5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Background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463431" y="47998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>
                    <a:lumMod val="50000"/>
                  </a:schemeClr>
                </a:solidFill>
              </a:rPr>
              <a:t>SCMA</a:t>
            </a:r>
            <a:endParaRPr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376238" y="804071"/>
            <a:ext cx="8157702" cy="66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>
                <a:solidFill>
                  <a:schemeClr val="tx1"/>
                </a:solidFill>
              </a:rPr>
              <a:t>J</a:t>
            </a:r>
            <a:r>
              <a:rPr lang="en" sz="2000" dirty="0">
                <a:solidFill>
                  <a:schemeClr val="tx1"/>
                </a:solidFill>
              </a:rPr>
              <a:t> independent users, </a:t>
            </a:r>
            <a:r>
              <a:rPr lang="en" sz="2000" b="1" dirty="0">
                <a:solidFill>
                  <a:schemeClr val="tx1"/>
                </a:solidFill>
              </a:rPr>
              <a:t>K</a:t>
            </a:r>
            <a:r>
              <a:rPr lang="en" sz="2000" dirty="0">
                <a:solidFill>
                  <a:schemeClr val="tx1"/>
                </a:solidFill>
              </a:rPr>
              <a:t> orthogonal resources and </a:t>
            </a:r>
            <a:r>
              <a:rPr lang="en" sz="2000" b="1" dirty="0">
                <a:solidFill>
                  <a:schemeClr val="tx1"/>
                </a:solidFill>
              </a:rPr>
              <a:t>M</a:t>
            </a:r>
            <a:r>
              <a:rPr lang="en" sz="2000" dirty="0">
                <a:solidFill>
                  <a:schemeClr val="tx1"/>
                </a:solidFill>
              </a:rPr>
              <a:t>-ary symbols where </a:t>
            </a:r>
            <a:r>
              <a:rPr lang="en" sz="2000" b="1" dirty="0">
                <a:solidFill>
                  <a:schemeClr val="tx1"/>
                </a:solidFill>
              </a:rPr>
              <a:t>J </a:t>
            </a:r>
            <a:r>
              <a:rPr lang="en" sz="2000" dirty="0">
                <a:solidFill>
                  <a:schemeClr val="tx1"/>
                </a:solidFill>
              </a:rPr>
              <a:t>&gt; </a:t>
            </a:r>
            <a:r>
              <a:rPr lang="en" sz="2000" b="1" dirty="0">
                <a:solidFill>
                  <a:schemeClr val="tx1"/>
                </a:solidFill>
              </a:rPr>
              <a:t>K. </a:t>
            </a:r>
            <a:r>
              <a:rPr lang="en" sz="2000" dirty="0">
                <a:solidFill>
                  <a:schemeClr val="tx1"/>
                </a:solidFill>
              </a:rPr>
              <a:t>For illustrations that follow: </a:t>
            </a:r>
            <a:r>
              <a:rPr lang="en" sz="2000" b="1" dirty="0">
                <a:solidFill>
                  <a:schemeClr val="tx1"/>
                </a:solidFill>
              </a:rPr>
              <a:t>J</a:t>
            </a:r>
            <a:r>
              <a:rPr lang="en" sz="2000" dirty="0">
                <a:solidFill>
                  <a:schemeClr val="tx1"/>
                </a:solidFill>
              </a:rPr>
              <a:t>=6 users, </a:t>
            </a:r>
            <a:r>
              <a:rPr lang="en" sz="2000" b="1" dirty="0">
                <a:solidFill>
                  <a:schemeClr val="tx1"/>
                </a:solidFill>
              </a:rPr>
              <a:t>K</a:t>
            </a:r>
            <a:r>
              <a:rPr lang="en" sz="2000" dirty="0">
                <a:solidFill>
                  <a:schemeClr val="tx1"/>
                </a:solidFill>
              </a:rPr>
              <a:t>=4 resources, </a:t>
            </a:r>
            <a:r>
              <a:rPr lang="en" sz="2000" b="1" dirty="0">
                <a:solidFill>
                  <a:schemeClr val="tx1"/>
                </a:solidFill>
              </a:rPr>
              <a:t>M</a:t>
            </a:r>
            <a:r>
              <a:rPr lang="en" sz="2000" dirty="0">
                <a:solidFill>
                  <a:schemeClr val="tx1"/>
                </a:solidFill>
              </a:rPr>
              <a:t>=4 symbols.</a:t>
            </a:r>
            <a:endParaRPr sz="2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>
              <a:solidFill>
                <a:schemeClr val="tx1"/>
              </a:solidFill>
            </a:endParaRPr>
          </a:p>
        </p:txBody>
      </p:sp>
      <p:sp>
        <p:nvSpPr>
          <p:cNvPr id="100" name="Google Shape;100;p15"/>
          <p:cNvSpPr/>
          <p:nvPr/>
        </p:nvSpPr>
        <p:spPr>
          <a:xfrm>
            <a:off x="1797078" y="2941929"/>
            <a:ext cx="2182388" cy="917335"/>
          </a:xfrm>
          <a:prstGeom prst="roundRect">
            <a:avLst>
              <a:gd name="adj" fmla="val 16667"/>
            </a:avLst>
          </a:prstGeom>
          <a:solidFill>
            <a:srgbClr val="A4C2F4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Sparse Codeword Mapping</a:t>
            </a:r>
            <a:endParaRPr dirty="0"/>
          </a:p>
        </p:txBody>
      </p:sp>
      <p:sp>
        <p:nvSpPr>
          <p:cNvPr id="101" name="Google Shape;101;p15"/>
          <p:cNvSpPr/>
          <p:nvPr/>
        </p:nvSpPr>
        <p:spPr>
          <a:xfrm>
            <a:off x="4210531" y="2940960"/>
            <a:ext cx="1224081" cy="917335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Channel</a:t>
            </a:r>
            <a:endParaRPr dirty="0"/>
          </a:p>
        </p:txBody>
      </p:sp>
      <p:sp>
        <p:nvSpPr>
          <p:cNvPr id="102" name="Google Shape;102;p15"/>
          <p:cNvSpPr/>
          <p:nvPr/>
        </p:nvSpPr>
        <p:spPr>
          <a:xfrm>
            <a:off x="5757540" y="2940960"/>
            <a:ext cx="1341068" cy="917335"/>
          </a:xfrm>
          <a:prstGeom prst="roundRect">
            <a:avLst>
              <a:gd name="adj" fmla="val 16667"/>
            </a:avLst>
          </a:prstGeom>
          <a:solidFill>
            <a:srgbClr val="B6D7A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MPA decoding</a:t>
            </a:r>
            <a:endParaRPr dirty="0"/>
          </a:p>
        </p:txBody>
      </p:sp>
      <p:sp>
        <p:nvSpPr>
          <p:cNvPr id="103" name="Google Shape;103;p15"/>
          <p:cNvSpPr/>
          <p:nvPr/>
        </p:nvSpPr>
        <p:spPr>
          <a:xfrm>
            <a:off x="533210" y="2920767"/>
            <a:ext cx="1000076" cy="971731"/>
          </a:xfrm>
          <a:prstGeom prst="ellipse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5"/>
          <p:cNvSpPr txBox="1"/>
          <p:nvPr/>
        </p:nvSpPr>
        <p:spPr>
          <a:xfrm>
            <a:off x="544563" y="3015368"/>
            <a:ext cx="971444" cy="53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  <a:ea typeface="Lato"/>
                <a:cs typeface="Lato"/>
                <a:sym typeface="Lato"/>
              </a:rPr>
              <a:t>Input Symbol</a:t>
            </a:r>
            <a:endParaRPr dirty="0">
              <a:latin typeface="+mj-lt"/>
              <a:ea typeface="Lato"/>
              <a:cs typeface="Lato"/>
              <a:sym typeface="Lato"/>
            </a:endParaRPr>
          </a:p>
        </p:txBody>
      </p:sp>
      <p:cxnSp>
        <p:nvCxnSpPr>
          <p:cNvPr id="105" name="Google Shape;105;p15"/>
          <p:cNvCxnSpPr>
            <a:stCxn id="103" idx="6"/>
            <a:endCxn id="100" idx="1"/>
          </p:cNvCxnSpPr>
          <p:nvPr/>
        </p:nvCxnSpPr>
        <p:spPr>
          <a:xfrm flipV="1">
            <a:off x="1533286" y="3400597"/>
            <a:ext cx="263792" cy="603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6" name="Google Shape;106;p15"/>
          <p:cNvCxnSpPr>
            <a:stCxn id="100" idx="3"/>
            <a:endCxn id="101" idx="1"/>
          </p:cNvCxnSpPr>
          <p:nvPr/>
        </p:nvCxnSpPr>
        <p:spPr>
          <a:xfrm flipV="1">
            <a:off x="3979466" y="3399628"/>
            <a:ext cx="231065" cy="969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07" name="Google Shape;107;p15"/>
          <p:cNvCxnSpPr>
            <a:stCxn id="101" idx="3"/>
            <a:endCxn id="102" idx="1"/>
          </p:cNvCxnSpPr>
          <p:nvPr/>
        </p:nvCxnSpPr>
        <p:spPr>
          <a:xfrm>
            <a:off x="5434612" y="3399628"/>
            <a:ext cx="32292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108" name="Google Shape;108;p15"/>
          <p:cNvSpPr txBox="1"/>
          <p:nvPr/>
        </p:nvSpPr>
        <p:spPr>
          <a:xfrm>
            <a:off x="943132" y="3837822"/>
            <a:ext cx="315349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+mj-lt"/>
                <a:ea typeface="Lato"/>
                <a:cs typeface="Lato"/>
                <a:sym typeface="Lato"/>
              </a:rPr>
              <a:t>x</a:t>
            </a:r>
            <a:r>
              <a:rPr lang="en" sz="1500" baseline="-25000" dirty="0">
                <a:latin typeface="+mj-lt"/>
                <a:ea typeface="Lato"/>
                <a:cs typeface="Lato"/>
                <a:sym typeface="Lato"/>
              </a:rPr>
              <a:t>j</a:t>
            </a:r>
            <a:endParaRPr sz="1500" dirty="0">
              <a:latin typeface="+mj-lt"/>
              <a:ea typeface="Lato"/>
              <a:cs typeface="Lato"/>
              <a:sym typeface="Lato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47132" y="3918176"/>
            <a:ext cx="142668" cy="2308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IN" sz="1500" b="1" dirty="0">
                <a:latin typeface="+mj-lt"/>
              </a:rPr>
              <a:t>c</a:t>
            </a:r>
            <a:r>
              <a:rPr lang="en-IN" sz="1500" b="1" baseline="-25000" dirty="0">
                <a:latin typeface="+mj-lt"/>
              </a:rPr>
              <a:t>j</a:t>
            </a:r>
            <a:endParaRPr lang="en-IN" sz="1500" dirty="0">
              <a:latin typeface="+mj-lt"/>
            </a:endParaRPr>
          </a:p>
        </p:txBody>
      </p:sp>
      <p:sp>
        <p:nvSpPr>
          <p:cNvPr id="22" name="Google Shape;108;p15"/>
          <p:cNvSpPr txBox="1"/>
          <p:nvPr/>
        </p:nvSpPr>
        <p:spPr>
          <a:xfrm>
            <a:off x="4469475" y="3841077"/>
            <a:ext cx="839125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b="1" dirty="0">
                <a:latin typeface="+mj-lt"/>
                <a:ea typeface="Lato"/>
                <a:cs typeface="Lato"/>
                <a:sym typeface="Lato"/>
              </a:rPr>
              <a:t>h</a:t>
            </a:r>
            <a:r>
              <a:rPr lang="en" sz="1500" b="1" baseline="-25000" dirty="0">
                <a:latin typeface="+mj-lt"/>
                <a:ea typeface="Lato"/>
                <a:cs typeface="Lato"/>
                <a:sym typeface="Lato"/>
              </a:rPr>
              <a:t>j</a:t>
            </a:r>
            <a:r>
              <a:rPr lang="en" sz="1500" b="1" dirty="0">
                <a:latin typeface="+mj-lt"/>
                <a:ea typeface="Lato"/>
                <a:cs typeface="Lato"/>
                <a:sym typeface="Lato"/>
              </a:rPr>
              <a:t>c</a:t>
            </a:r>
            <a:r>
              <a:rPr lang="en" sz="1500" b="1" baseline="-25000" dirty="0">
                <a:latin typeface="+mj-lt"/>
                <a:ea typeface="Lato"/>
                <a:cs typeface="Lato"/>
                <a:sym typeface="Lato"/>
              </a:rPr>
              <a:t>j</a:t>
            </a:r>
            <a:r>
              <a:rPr lang="en" sz="1500" dirty="0">
                <a:latin typeface="+mj-lt"/>
                <a:ea typeface="Lato"/>
                <a:cs typeface="Lato"/>
                <a:sym typeface="Lato"/>
              </a:rPr>
              <a:t> + </a:t>
            </a:r>
            <a:r>
              <a:rPr lang="en" sz="1500" b="1" dirty="0">
                <a:latin typeface="+mj-lt"/>
                <a:ea typeface="Lato"/>
                <a:cs typeface="Lato"/>
                <a:sym typeface="Lato"/>
              </a:rPr>
              <a:t>n</a:t>
            </a:r>
            <a:endParaRPr sz="1500" b="1" dirty="0">
              <a:latin typeface="+mj-lt"/>
              <a:ea typeface="Lato"/>
              <a:cs typeface="Lato"/>
              <a:sym typeface="Lato"/>
            </a:endParaRPr>
          </a:p>
        </p:txBody>
      </p:sp>
      <p:sp>
        <p:nvSpPr>
          <p:cNvPr id="18" name="Google Shape;108;p15"/>
          <p:cNvSpPr txBox="1"/>
          <p:nvPr/>
        </p:nvSpPr>
        <p:spPr>
          <a:xfrm>
            <a:off x="7885047" y="3890642"/>
            <a:ext cx="332607" cy="2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  <a:sym typeface="Lato"/>
              </a:rPr>
              <a:t>x̂</a:t>
            </a:r>
            <a:r>
              <a:rPr lang="en" sz="1500" baseline="-25000" dirty="0">
                <a:latin typeface="+mj-lt"/>
                <a:ea typeface="Lato"/>
                <a:cs typeface="Lato"/>
                <a:sym typeface="Lato"/>
              </a:rPr>
              <a:t>j</a:t>
            </a:r>
            <a:endParaRPr sz="1500" dirty="0">
              <a:latin typeface="+mj-lt"/>
              <a:ea typeface="Lato"/>
              <a:cs typeface="Lato"/>
              <a:sym typeface="Lato"/>
            </a:endParaRPr>
          </a:p>
        </p:txBody>
      </p:sp>
      <p:sp>
        <p:nvSpPr>
          <p:cNvPr id="27" name="Google Shape;103;p15"/>
          <p:cNvSpPr/>
          <p:nvPr/>
        </p:nvSpPr>
        <p:spPr>
          <a:xfrm>
            <a:off x="7533864" y="2918911"/>
            <a:ext cx="1000076" cy="971731"/>
          </a:xfrm>
          <a:prstGeom prst="ellipse">
            <a:avLst/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104;p15"/>
          <p:cNvSpPr txBox="1"/>
          <p:nvPr/>
        </p:nvSpPr>
        <p:spPr>
          <a:xfrm>
            <a:off x="7425501" y="3015367"/>
            <a:ext cx="1197751" cy="6601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+mj-lt"/>
                <a:ea typeface="Lato"/>
                <a:cs typeface="Lato"/>
                <a:sym typeface="Lato"/>
              </a:rPr>
              <a:t>Decoded Symbol</a:t>
            </a:r>
            <a:endParaRPr dirty="0">
              <a:latin typeface="+mj-lt"/>
              <a:ea typeface="Lato"/>
              <a:cs typeface="Lato"/>
              <a:sym typeface="Lato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802118"/>
              </p:ext>
            </p:extLst>
          </p:nvPr>
        </p:nvGraphicFramePr>
        <p:xfrm>
          <a:off x="4394200" y="2767005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198720" progId="Equation.DSMT4">
                  <p:embed/>
                </p:oleObj>
              </mc:Choice>
              <mc:Fallback>
                <p:oleObj name="Equation" r:id="rId3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94200" y="2767005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Google Shape;107;p15">
            <a:extLst>
              <a:ext uri="{FF2B5EF4-FFF2-40B4-BE49-F238E27FC236}">
                <a16:creationId xmlns:a16="http://schemas.microsoft.com/office/drawing/2014/main" id="{B6488CA6-3656-4F47-802A-6937D1E84E1C}"/>
              </a:ext>
            </a:extLst>
          </p:cNvPr>
          <p:cNvCxnSpPr>
            <a:cxnSpLocks/>
          </p:cNvCxnSpPr>
          <p:nvPr/>
        </p:nvCxnSpPr>
        <p:spPr>
          <a:xfrm flipV="1">
            <a:off x="7098608" y="3381380"/>
            <a:ext cx="416617" cy="792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>
            <a:spLocks noGrp="1"/>
          </p:cNvSpPr>
          <p:nvPr>
            <p:ph type="title"/>
          </p:nvPr>
        </p:nvSpPr>
        <p:spPr>
          <a:xfrm>
            <a:off x="410363" y="72785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>
                    <a:lumMod val="50000"/>
                  </a:schemeClr>
                </a:solidFill>
              </a:rPr>
              <a:t>SCMA: Factor Graph</a:t>
            </a:r>
            <a:endParaRPr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4" name="Google Shape;114;p16"/>
          <p:cNvSpPr txBox="1">
            <a:spLocks noGrp="1"/>
          </p:cNvSpPr>
          <p:nvPr>
            <p:ph type="body" idx="1"/>
          </p:nvPr>
        </p:nvSpPr>
        <p:spPr>
          <a:xfrm>
            <a:off x="294561" y="892086"/>
            <a:ext cx="8720851" cy="7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>
                <a:solidFill>
                  <a:schemeClr val="tx1"/>
                </a:solidFill>
              </a:rPr>
              <a:t>Factor Graph </a:t>
            </a:r>
            <a:r>
              <a:rPr lang="en" sz="2000" b="1" dirty="0">
                <a:solidFill>
                  <a:schemeClr val="tx1"/>
                </a:solidFill>
              </a:rPr>
              <a:t>V</a:t>
            </a:r>
            <a:r>
              <a:rPr lang="en" sz="2000" dirty="0">
                <a:solidFill>
                  <a:schemeClr val="tx1"/>
                </a:solidFill>
              </a:rPr>
              <a:t>, denotes the resource allocation in a sparse manner and determines the complexity of MPA decoders. Connections from each user is denoted by different colors.</a:t>
            </a:r>
            <a:endParaRPr sz="2000" dirty="0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986" y="2364490"/>
            <a:ext cx="3696238" cy="180021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58" t="28169" r="41902" b="33145"/>
          <a:stretch/>
        </p:blipFill>
        <p:spPr>
          <a:xfrm>
            <a:off x="619191" y="2316865"/>
            <a:ext cx="2756079" cy="19897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6820" y="104326"/>
            <a:ext cx="7688700" cy="535200"/>
          </a:xfrm>
        </p:spPr>
        <p:txBody>
          <a:bodyPr/>
          <a:lstStyle/>
          <a:p>
            <a:r>
              <a:rPr lang="en-IN" b="1" dirty="0">
                <a:solidFill>
                  <a:schemeClr val="accent1">
                    <a:lumMod val="50000"/>
                  </a:schemeClr>
                </a:solidFill>
              </a:rPr>
              <a:t>SCMA: Encoding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80" y="637213"/>
            <a:ext cx="7328013" cy="440196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8987" y="2093868"/>
            <a:ext cx="27794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>
              <a:buSzPts val="1500"/>
            </a:pPr>
            <a:r>
              <a:rPr lang="en-IN" sz="2000" dirty="0"/>
              <a:t>Factor graph </a:t>
            </a:r>
            <a:r>
              <a:rPr lang="en-IN" sz="2000" b="1" dirty="0"/>
              <a:t>V</a:t>
            </a:r>
            <a:r>
              <a:rPr lang="en-IN" sz="2000" dirty="0"/>
              <a:t> maps codewords to a sparse higher dimension. </a:t>
            </a:r>
          </a:p>
          <a:p>
            <a:pPr marL="133350" lvl="0">
              <a:buSzPts val="1500"/>
            </a:pP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33681047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8629" y="88044"/>
            <a:ext cx="7688700" cy="535200"/>
          </a:xfrm>
        </p:spPr>
        <p:txBody>
          <a:bodyPr/>
          <a:lstStyle/>
          <a:p>
            <a:r>
              <a:rPr lang="en-IN" b="1" dirty="0">
                <a:solidFill>
                  <a:schemeClr val="accent1">
                    <a:lumMod val="50000"/>
                  </a:schemeClr>
                </a:solidFill>
              </a:rPr>
              <a:t>SCMA: Decoding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914" y="1929685"/>
            <a:ext cx="5834130" cy="23597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2749" y="1014272"/>
            <a:ext cx="8266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The MPA decoder uses </a:t>
            </a:r>
            <a:r>
              <a:rPr lang="en-IN" sz="2000" b="1" dirty="0"/>
              <a:t>y</a:t>
            </a:r>
            <a:r>
              <a:rPr lang="en-IN" sz="2000" dirty="0"/>
              <a:t> obtained from channel to decode the user symbols.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553341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ounded Rectangle 24"/>
          <p:cNvSpPr/>
          <p:nvPr/>
        </p:nvSpPr>
        <p:spPr>
          <a:xfrm>
            <a:off x="282710" y="2042371"/>
            <a:ext cx="5570112" cy="2891307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2" name="Google Shape;122;p17"/>
          <p:cNvSpPr txBox="1">
            <a:spLocks noGrp="1"/>
          </p:cNvSpPr>
          <p:nvPr>
            <p:ph type="title"/>
          </p:nvPr>
        </p:nvSpPr>
        <p:spPr>
          <a:xfrm>
            <a:off x="368899" y="38037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>
                    <a:lumMod val="50000"/>
                  </a:schemeClr>
                </a:solidFill>
              </a:rPr>
              <a:t>SCMA Decoding: MPA</a:t>
            </a:r>
            <a:endParaRPr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557" y="2241731"/>
            <a:ext cx="2169876" cy="19004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36" y="2472835"/>
            <a:ext cx="2101756" cy="1438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7833" y="2440640"/>
            <a:ext cx="1806786" cy="1611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2724" y="4225994"/>
            <a:ext cx="2101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Resource to User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666104" y="4262486"/>
            <a:ext cx="2101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User to Resource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54557" y="4288241"/>
            <a:ext cx="2101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Output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51327" y="708818"/>
            <a:ext cx="88413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000" dirty="0"/>
              <a:t>Resource nodes and user nodes iteratively pass </a:t>
            </a:r>
            <a:r>
              <a:rPr lang="en-IN" sz="2000" b="1" i="1" dirty="0"/>
              <a:t>messages</a:t>
            </a:r>
            <a:r>
              <a:rPr lang="en-IN" sz="2000" dirty="0"/>
              <a:t> to each other to update their belief. Finally, the output probability of users’ symbols is obtained from the messages coming to it from resources.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7E93FF7-65DD-4FA6-B3C9-82AB79C0CFD0}"/>
              </a:ext>
            </a:extLst>
          </p:cNvPr>
          <p:cNvCxnSpPr>
            <a:cxnSpLocks/>
          </p:cNvCxnSpPr>
          <p:nvPr/>
        </p:nvCxnSpPr>
        <p:spPr>
          <a:xfrm>
            <a:off x="2857501" y="3441316"/>
            <a:ext cx="765741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06AC4C1-096A-41E3-BEC9-6C27F03C0CEF}"/>
              </a:ext>
            </a:extLst>
          </p:cNvPr>
          <p:cNvCxnSpPr>
            <a:cxnSpLocks/>
          </p:cNvCxnSpPr>
          <p:nvPr/>
        </p:nvCxnSpPr>
        <p:spPr>
          <a:xfrm flipH="1">
            <a:off x="2857501" y="3636578"/>
            <a:ext cx="728152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630ACC7-AFBE-4601-892C-FC8CF5AB9C8A}"/>
              </a:ext>
            </a:extLst>
          </p:cNvPr>
          <p:cNvCxnSpPr>
            <a:cxnSpLocks/>
          </p:cNvCxnSpPr>
          <p:nvPr/>
        </p:nvCxnSpPr>
        <p:spPr>
          <a:xfrm>
            <a:off x="6069783" y="3317493"/>
            <a:ext cx="4596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405600" y="54707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>
                    <a:lumMod val="50000"/>
                  </a:schemeClr>
                </a:solidFill>
              </a:rPr>
              <a:t>Drawbacks of Conventional SCMA</a:t>
            </a:r>
            <a:endParaRPr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0ED8158-376E-481A-8908-74FDDA29C610}"/>
              </a:ext>
            </a:extLst>
          </p:cNvPr>
          <p:cNvSpPr txBox="1"/>
          <p:nvPr/>
        </p:nvSpPr>
        <p:spPr>
          <a:xfrm>
            <a:off x="245268" y="1233489"/>
            <a:ext cx="865346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Hand crafted codebook</a:t>
            </a:r>
            <a:r>
              <a:rPr lang="en-US" sz="2000" dirty="0"/>
              <a:t>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No specific procedure of codebook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Based on heuristics to large extent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Requires a lot of time and effort for any new system configuration</a:t>
            </a:r>
          </a:p>
          <a:p>
            <a:endParaRPr lang="en-US" sz="2000" dirty="0"/>
          </a:p>
          <a:p>
            <a:r>
              <a:rPr lang="en-US" sz="2000" b="1" dirty="0"/>
              <a:t>Decoder independent codebook design:</a:t>
            </a:r>
            <a:r>
              <a:rPr lang="en-US" sz="2000" dirty="0"/>
              <a:t> Does not utilize any knowledge about the decoder to reduce error rates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9"/>
          <p:cNvSpPr txBox="1">
            <a:spLocks noGrp="1"/>
          </p:cNvSpPr>
          <p:nvPr>
            <p:ph type="title"/>
          </p:nvPr>
        </p:nvSpPr>
        <p:spPr>
          <a:xfrm>
            <a:off x="448473" y="79491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accent1">
                    <a:lumMod val="50000"/>
                  </a:schemeClr>
                </a:solidFill>
              </a:rPr>
              <a:t>Machine Learning in SCMA</a:t>
            </a:r>
            <a:endParaRPr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463845"/>
            <a:ext cx="9144000" cy="600164"/>
          </a:xfrm>
          <a:prstGeom prst="rect">
            <a:avLst/>
          </a:prstGeom>
          <a:solidFill>
            <a:srgbClr val="F8B802"/>
          </a:solidFill>
        </p:spPr>
        <p:txBody>
          <a:bodyPr wrap="square" rtlCol="0">
            <a:spAutoFit/>
          </a:bodyPr>
          <a:lstStyle/>
          <a:p>
            <a:r>
              <a:rPr lang="en-IN" sz="1100" dirty="0"/>
              <a:t>                   [1]: </a:t>
            </a:r>
            <a:r>
              <a:rPr lang="en-IN" sz="1100" dirty="0" err="1"/>
              <a:t>Minhoe</a:t>
            </a:r>
            <a:r>
              <a:rPr lang="en-IN" sz="1100" dirty="0"/>
              <a:t> Kim et. al. Deep learning-aided </a:t>
            </a:r>
            <a:r>
              <a:rPr lang="en-IN" sz="1100" dirty="0" err="1"/>
              <a:t>scma.IEEE</a:t>
            </a:r>
            <a:r>
              <a:rPr lang="en-IN" sz="1100" dirty="0"/>
              <a:t> Communications Letters, 22(4):720–723, 2018 </a:t>
            </a:r>
          </a:p>
          <a:p>
            <a:r>
              <a:rPr lang="en-IN" sz="1100" dirty="0"/>
              <a:t>                   [2]: Chao Lu et. al.. An enhanced </a:t>
            </a:r>
            <a:r>
              <a:rPr lang="en-IN" sz="1100" dirty="0" err="1"/>
              <a:t>scma</a:t>
            </a:r>
            <a:r>
              <a:rPr lang="en-IN" sz="1100" dirty="0"/>
              <a:t> detector enabled by deep neural network. IEEE/CIC International Conference on    </a:t>
            </a:r>
            <a:br>
              <a:rPr lang="en-IN" sz="1100" dirty="0"/>
            </a:br>
            <a:r>
              <a:rPr lang="en-IN" sz="1100" dirty="0"/>
              <a:t>                         Communications in China (ICCC), pages 835–839. IEEE, 2018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F1E5464-EB70-4019-8F5E-C26782CEDA65}"/>
              </a:ext>
            </a:extLst>
          </p:cNvPr>
          <p:cNvSpPr txBox="1"/>
          <p:nvPr/>
        </p:nvSpPr>
        <p:spPr>
          <a:xfrm>
            <a:off x="161925" y="1967984"/>
            <a:ext cx="91440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Previous works using machine learning for SCMA :</a:t>
            </a:r>
          </a:p>
          <a:p>
            <a:pPr marL="285750" indent="-285750"/>
            <a:r>
              <a:rPr lang="e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D-SCMA </a:t>
            </a:r>
            <a:r>
              <a:rPr lang="en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[1]: Uses a DNN autoencoder.</a:t>
            </a:r>
          </a:p>
          <a:p>
            <a:pPr marL="742950" lvl="1" indent="-285750">
              <a:lnSpc>
                <a:spcPct val="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Significantly lower error rate on AWGN channel</a:t>
            </a:r>
          </a:p>
          <a:p>
            <a:pPr marL="742950" lvl="1" indent="-285750">
              <a:lnSpc>
                <a:spcPct val="25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en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742950" lvl="1" indent="-285750">
              <a:lnSpc>
                <a:spcPct val="25000"/>
              </a:lnSpc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Compute and memory intensive decoder (&gt; 1 million operations)</a:t>
            </a:r>
          </a:p>
          <a:p>
            <a:pPr marL="285750" indent="-285750">
              <a:lnSpc>
                <a:spcPct val="25000"/>
              </a:lnSpc>
              <a:spcBef>
                <a:spcPts val="2400"/>
              </a:spcBef>
            </a:pPr>
            <a:r>
              <a:rPr lang="e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DNN-MPA </a:t>
            </a:r>
            <a:r>
              <a:rPr lang="en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[2]: Adds trainable weights to the edges of factor graph</a:t>
            </a:r>
          </a:p>
          <a:p>
            <a:pPr marL="742950" lvl="1" indent="-285750">
              <a:lnSpc>
                <a:spcPct val="25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Decoder complexity similar to MPA</a:t>
            </a:r>
          </a:p>
          <a:p>
            <a:pPr marL="742950" lvl="1" indent="-285750">
              <a:lnSpc>
                <a:spcPct val="25000"/>
              </a:lnSpc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Marginal improvements of SCMA (on AWGN)</a:t>
            </a:r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41EE66E-59E7-4878-91FF-2F126DC9A348}"/>
              </a:ext>
            </a:extLst>
          </p:cNvPr>
          <p:cNvSpPr txBox="1"/>
          <p:nvPr/>
        </p:nvSpPr>
        <p:spPr>
          <a:xfrm>
            <a:off x="161925" y="738188"/>
            <a:ext cx="874871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buNone/>
            </a:pPr>
            <a:r>
              <a:rPr lang="en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By modelling the communication system with a set of parameters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Learn the codebook </a:t>
            </a:r>
            <a:r>
              <a:rPr lang="en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without any human intervention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" sz="1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Codebook design can </a:t>
            </a:r>
            <a:r>
              <a:rPr lang="en" sz="1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take advantage of the decoder characteristic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1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4172</TotalTime>
  <Words>754</Words>
  <Application>Microsoft Office PowerPoint</Application>
  <PresentationFormat>On-screen Show (16:9)</PresentationFormat>
  <Paragraphs>95</Paragraphs>
  <Slides>16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 Light</vt:lpstr>
      <vt:lpstr>Lato</vt:lpstr>
      <vt:lpstr>Arial</vt:lpstr>
      <vt:lpstr>Arial Unicode MS</vt:lpstr>
      <vt:lpstr>Cambria Math</vt:lpstr>
      <vt:lpstr>Calibri</vt:lpstr>
      <vt:lpstr>Office Theme</vt:lpstr>
      <vt:lpstr>Equation</vt:lpstr>
      <vt:lpstr>Auto-SCMA: Learning Codebook for Sparse Code Multiple Access using Machine Learning  </vt:lpstr>
      <vt:lpstr>PowerPoint Presentation</vt:lpstr>
      <vt:lpstr>SCMA</vt:lpstr>
      <vt:lpstr>SCMA: Factor Graph</vt:lpstr>
      <vt:lpstr>SCMA: Encoding</vt:lpstr>
      <vt:lpstr>SCMA: Decoding</vt:lpstr>
      <vt:lpstr>SCMA Decoding: MPA</vt:lpstr>
      <vt:lpstr>Drawbacks of Conventional SCMA</vt:lpstr>
      <vt:lpstr>Machine Learning in SCMA</vt:lpstr>
      <vt:lpstr>PowerPoint Presentation</vt:lpstr>
      <vt:lpstr>Auto-SCMA: Motivation</vt:lpstr>
      <vt:lpstr>Auto-SCMA: Forward Pass / Inference</vt:lpstr>
      <vt:lpstr>Auto-SCMA: Backward Pass </vt:lpstr>
      <vt:lpstr>Auto-SCMA: Results (AWGN Channel)</vt:lpstr>
      <vt:lpstr>Auto-SCMA: Results (Rayleigh fading Channel)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SCMA using Machine Learning</dc:title>
  <dc:creator>Vikram</dc:creator>
  <cp:lastModifiedBy>Ekagra Ranjan</cp:lastModifiedBy>
  <cp:revision>78</cp:revision>
  <dcterms:modified xsi:type="dcterms:W3CDTF">2021-07-12T03:11:54Z</dcterms:modified>
</cp:coreProperties>
</file>